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5" roundtripDataSignature="AMtx7mgQmb/ESSAVMM9nrktkAvbMQ/lf8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C679416-5E1D-4B95-B930-7ADBD374B0AB}">
  <a:tblStyle styleId="{5C679416-5E1D-4B95-B930-7ADBD374B0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customschemas.google.com/relationships/presentationmetadata" Target="meta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" name="Google Shape;7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5f5e6190f5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g35f5e6190f5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Todo el material lo tendrán disponible, tanto las diapositivas como los cuadernos Jupyter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5f5e6190f5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g35f5e6190f5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Todo el material lo tendrán disponible, tanto las diapositivas como los cuadernos Jupyter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5f5e6190f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5f5e6190f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5f5e6190f5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5f5e6190f5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5f5e6190f5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35f5e6190f5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5f5e6190f5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5f5e6190f5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Explicar qué son los kernel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5f5e6190f5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5f5e6190f5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Explicar qué son los kernel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5f5e6190f5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5f5e6190f5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Explicar qué son los kernel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5f5e6190f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5f5e6190f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Explicar qué son los kernel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5e6190f5_0_1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5e6190f5_0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6693e3eaea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g36693e3eae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Mencionar que sirve tanto para refrescar conocimientos básicos de IA y DL como para temas docentes. Pronto se va a implementar un nuevo grado de IA y puede que estos conocimientos sean útiles a la hora de transmitir la información a los alumnos.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Todo el material lo tendrán disponible, tanto las diapositivas como los cuadernos Jupyter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5f5e6190f5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5f5e6190f5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5f5e6190f5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5f5e6190f5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35f5e6190f5_0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35f5e6190f5_0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f5e6190f5_0_2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f5e6190f5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5f5e6190f5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5f5e6190f5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f5e6190f5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f5e6190f5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f5e6190f5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f5e6190f5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36693e3eae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36693e3eae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6693e3eae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36693e3eae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f5e6190f5_0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f5e6190f5_0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6693e3eae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4" name="Google Shape;84;g36693e3eae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Mencionar que sirve tanto para refrescar conocimientos básicos de IA y DL como para temas docentes. Pronto se va a implementar un nuevo grado de IA y puede que estos conocimientos sean útiles a la hora de transmitir la información a los alumnos.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Todo el material lo tendrán disponible, tanto las diapositivas como los cuadernos Jupyter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f5e6190f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1" name="Google Shape;111;g35f5e6190f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Todo el material lo tendrán disponible, tanto las diapositivas como los cuadernos Jupyter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5f5e6190f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g35f5e6190f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Todo el material lo tendrán disponible, tanto las diapositivas como los cuadernos Jupyter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5f5e6190f5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g35f5e6190f5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/>
              <a:t>Todo el material lo tendrán disponible, tanto las diapositivas como los cuadernos Jupyter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f5e6190f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g35f5e6190f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6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" name="Google Shape;14;p6"/>
          <p:cNvSpPr txBox="1"/>
          <p:nvPr/>
        </p:nvSpPr>
        <p:spPr>
          <a:xfrm>
            <a:off x="956400" y="2025300"/>
            <a:ext cx="72312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" sz="1800" u="none" cap="none" strike="noStrike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Manuel Germán y David de la Rosa</a:t>
            </a:r>
            <a:endParaRPr b="1" i="0" sz="1800" u="none" cap="none" strike="noStrike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500" u="none" cap="none" strike="noStrike">
              <a:solidFill>
                <a:srgbClr val="23333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Universidad de Jaén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6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/>
        </p:nvSpPr>
        <p:spPr>
          <a:xfrm>
            <a:off x="0" y="4213300"/>
            <a:ext cx="9144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" sz="1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(mgerman,drrosa)@ujaen.es</a:t>
            </a:r>
            <a:endParaRPr b="0" i="0" sz="18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17" name="Google Shape;17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550150" y="2514688"/>
            <a:ext cx="2253300" cy="180264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6"/>
          <p:cNvPicPr preferRelativeResize="0"/>
          <p:nvPr/>
        </p:nvPicPr>
        <p:blipFill rotWithShape="1">
          <a:blip r:embed="rId3">
            <a:alphaModFix/>
          </a:blip>
          <a:srcRect b="37234" l="0" r="15200" t="38641"/>
          <a:stretch/>
        </p:blipFill>
        <p:spPr>
          <a:xfrm>
            <a:off x="5262300" y="3159387"/>
            <a:ext cx="2352609" cy="669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idx="2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6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7" name="Google Shape;67;p16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7"/>
          <p:cNvSpPr txBox="1"/>
          <p:nvPr>
            <p:ph type="title"/>
          </p:nvPr>
        </p:nvSpPr>
        <p:spPr>
          <a:xfrm>
            <a:off x="295700" y="2150850"/>
            <a:ext cx="4270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None/>
              <a:defRPr b="1" sz="7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1" name="Google Shape;21;p7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" name="Google Shape;22;p7"/>
          <p:cNvSpPr/>
          <p:nvPr/>
        </p:nvSpPr>
        <p:spPr>
          <a:xfrm>
            <a:off x="4566200" y="359550"/>
            <a:ext cx="4584600" cy="4424400"/>
          </a:xfrm>
          <a:prstGeom prst="rect">
            <a:avLst/>
          </a:prstGeom>
          <a:solidFill>
            <a:srgbClr val="ADC46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7"/>
          <p:cNvSpPr txBox="1"/>
          <p:nvPr>
            <p:ph idx="2" type="title"/>
          </p:nvPr>
        </p:nvSpPr>
        <p:spPr>
          <a:xfrm>
            <a:off x="5314550" y="2150850"/>
            <a:ext cx="30879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3333C"/>
              </a:buClr>
              <a:buSzPts val="4700"/>
              <a:buNone/>
              <a:defRPr sz="4700">
                <a:solidFill>
                  <a:srgbClr val="23333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" name="Google Shape;24;p7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8" name="Google Shape;28;p8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-1148225" y="1327625"/>
            <a:ext cx="8899800" cy="3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3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7" name="Google Shape;37;p10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10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9" name="Google Shape;39;p10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0" name="Google Shape;40;p10"/>
          <p:cNvSpPr txBox="1"/>
          <p:nvPr>
            <p:ph idx="3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4" name="Google Shape;44;p11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5" name="Google Shape;45;p11"/>
          <p:cNvSpPr txBox="1"/>
          <p:nvPr>
            <p:ph idx="2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8" name="Google Shape;48;p12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12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52" name="Google Shape;52;p13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13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5" name="Google Shape;55;p13"/>
          <p:cNvSpPr txBox="1"/>
          <p:nvPr>
            <p:ph idx="3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9" name="Google Shape;59;p14"/>
          <p:cNvSpPr txBox="1"/>
          <p:nvPr>
            <p:ph idx="2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ADC465">
            <a:alpha val="4705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5"/>
          <p:cNvSpPr/>
          <p:nvPr/>
        </p:nvSpPr>
        <p:spPr>
          <a:xfrm>
            <a:off x="-18000" y="4779825"/>
            <a:ext cx="9180000" cy="378000"/>
          </a:xfrm>
          <a:prstGeom prst="rect">
            <a:avLst/>
          </a:prstGeom>
          <a:solidFill>
            <a:srgbClr val="2333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;p5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" name="Google Shape;10;p5"/>
          <p:cNvSpPr txBox="1"/>
          <p:nvPr/>
        </p:nvSpPr>
        <p:spPr>
          <a:xfrm>
            <a:off x="311700" y="4761075"/>
            <a:ext cx="7566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</a:pPr>
            <a:r>
              <a:rPr lang="es" sz="1500">
                <a:solidFill>
                  <a:schemeClr val="lt1"/>
                </a:solidFill>
              </a:rPr>
              <a:t>Introducción al Deep Learning | </a:t>
            </a:r>
            <a:r>
              <a:rPr lang="es" sz="1500">
                <a:solidFill>
                  <a:schemeClr val="lt1"/>
                </a:solidFill>
                <a:latin typeface="Courier New"/>
                <a:ea typeface="Courier New"/>
                <a:cs typeface="Courier New"/>
                <a:sym typeface="Courier New"/>
              </a:rPr>
              <a:t>{drrosa, mgerman}@ujaen.es</a:t>
            </a:r>
            <a:endParaRPr sz="1500">
              <a:solidFill>
                <a:schemeClr val="lt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chemeClr val="lt1"/>
              </a:solidFill>
            </a:endParaRPr>
          </a:p>
        </p:txBody>
      </p:sp>
      <p:sp>
        <p:nvSpPr>
          <p:cNvPr id="11" name="Google Shape;11;p5"/>
          <p:cNvSpPr/>
          <p:nvPr/>
        </p:nvSpPr>
        <p:spPr>
          <a:xfrm>
            <a:off x="-18000" y="-20775"/>
            <a:ext cx="9180000" cy="378000"/>
          </a:xfrm>
          <a:prstGeom prst="rect">
            <a:avLst/>
          </a:prstGeom>
          <a:solidFill>
            <a:srgbClr val="23333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yann.lecun.com/exdb/publis/pdf/lecun-89e.pdf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yann.lecun.com/exdb/publis/pdf/lecun-89e.pdf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yann.lecun.com/exdb/publis/pdf/lecun-89e.pdf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1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9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poloclub.github.io/cnn-explainer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4.png"/><Relationship Id="rId5" Type="http://schemas.openxmlformats.org/officeDocument/2006/relationships/image" Target="../media/image2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"/>
          <p:cNvSpPr txBox="1"/>
          <p:nvPr>
            <p:ph idx="4294967295" type="ctrTitle"/>
          </p:nvPr>
        </p:nvSpPr>
        <p:spPr>
          <a:xfrm>
            <a:off x="439800" y="560600"/>
            <a:ext cx="8264400" cy="1309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0" i="0" lang="es" sz="283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Introducción al Deep Learning</a:t>
            </a:r>
            <a:endParaRPr b="0" i="0" sz="283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t/>
            </a:r>
            <a:endParaRPr b="0" i="0" sz="153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Arial"/>
              <a:buNone/>
            </a:pPr>
            <a:r>
              <a:rPr b="0" i="0" lang="es" sz="283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Día 3: Procesamiento de imágenes y secuencias</a:t>
            </a:r>
            <a:endParaRPr b="0" i="0" sz="283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1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5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5f5e6190f5_0_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¿Qué es una imagen?</a:t>
            </a:r>
            <a:endParaRPr/>
          </a:p>
        </p:txBody>
      </p:sp>
      <p:sp>
        <p:nvSpPr>
          <p:cNvPr id="149" name="Google Shape;149;g35f5e6190f5_0_47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0" name="Google Shape;150;g35f5e6190f5_0_47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pic>
        <p:nvPicPr>
          <p:cNvPr id="151" name="Google Shape;151;g35f5e6190f5_0_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5000" y="1143300"/>
            <a:ext cx="5054000" cy="336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5f5e6190f5_0_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¿Qué es una imagen?</a:t>
            </a:r>
            <a:endParaRPr/>
          </a:p>
        </p:txBody>
      </p:sp>
      <p:sp>
        <p:nvSpPr>
          <p:cNvPr id="157" name="Google Shape;157;g35f5e6190f5_0_56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8" name="Google Shape;158;g35f5e6190f5_0_56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pic>
        <p:nvPicPr>
          <p:cNvPr id="159" name="Google Shape;159;g35f5e6190f5_0_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1614488"/>
            <a:ext cx="4762500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5f5e6190f5_0_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Idea: procesar con redes neuronales</a:t>
            </a:r>
            <a:endParaRPr/>
          </a:p>
        </p:txBody>
      </p:sp>
      <p:sp>
        <p:nvSpPr>
          <p:cNvPr id="165" name="Google Shape;165;g35f5e6190f5_0_64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6" name="Google Shape;166;g35f5e6190f5_0_64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7" name="Google Shape;167;g35f5e6190f5_0_64"/>
          <p:cNvGrpSpPr/>
          <p:nvPr/>
        </p:nvGrpSpPr>
        <p:grpSpPr>
          <a:xfrm>
            <a:off x="478725" y="1921506"/>
            <a:ext cx="2139450" cy="1524794"/>
            <a:chOff x="501175" y="2141706"/>
            <a:chExt cx="2139450" cy="1524794"/>
          </a:xfrm>
        </p:grpSpPr>
        <p:pic>
          <p:nvPicPr>
            <p:cNvPr id="168" name="Google Shape;168;g35f5e6190f5_0_6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501175" y="2141706"/>
              <a:ext cx="2139450" cy="8600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g35f5e6190f5_0_6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072025" y="3001775"/>
              <a:ext cx="997749" cy="6647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70" name="Google Shape;170;g35f5e6190f5_0_6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9950" y="1619250"/>
            <a:ext cx="1905000" cy="1905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1" name="Google Shape;171;g35f5e6190f5_0_64"/>
          <p:cNvCxnSpPr>
            <a:endCxn id="170" idx="1"/>
          </p:cNvCxnSpPr>
          <p:nvPr/>
        </p:nvCxnSpPr>
        <p:spPr>
          <a:xfrm>
            <a:off x="2618350" y="2566950"/>
            <a:ext cx="1131600" cy="4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2" name="Google Shape;172;g35f5e6190f5_0_64"/>
          <p:cNvCxnSpPr/>
          <p:nvPr/>
        </p:nvCxnSpPr>
        <p:spPr>
          <a:xfrm>
            <a:off x="5671700" y="2568875"/>
            <a:ext cx="7794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3" name="Google Shape;173;g35f5e6190f5_0_64"/>
          <p:cNvSpPr txBox="1"/>
          <p:nvPr/>
        </p:nvSpPr>
        <p:spPr>
          <a:xfrm>
            <a:off x="6573700" y="2343150"/>
            <a:ext cx="2431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¡Es una persona!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f5e6190f5_0_7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Problemas…</a:t>
            </a:r>
            <a:endParaRPr/>
          </a:p>
        </p:txBody>
      </p:sp>
      <p:sp>
        <p:nvSpPr>
          <p:cNvPr id="179" name="Google Shape;179;g35f5e6190f5_0_79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0" name="Google Shape;180;g35f5e6190f5_0_79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g35f5e6190f5_0_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6175" y="921125"/>
            <a:ext cx="4211649" cy="373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5f5e6190f5_0_88"/>
          <p:cNvSpPr txBox="1"/>
          <p:nvPr>
            <p:ph type="title"/>
          </p:nvPr>
        </p:nvSpPr>
        <p:spPr>
          <a:xfrm>
            <a:off x="295700" y="2150850"/>
            <a:ext cx="42705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  <p:sp>
        <p:nvSpPr>
          <p:cNvPr id="187" name="Google Shape;187;g35f5e6190f5_0_88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8" name="Google Shape;188;g35f5e6190f5_0_88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35f5e6190f5_0_88"/>
          <p:cNvSpPr txBox="1"/>
          <p:nvPr>
            <p:ph idx="2" type="title"/>
          </p:nvPr>
        </p:nvSpPr>
        <p:spPr>
          <a:xfrm>
            <a:off x="4743275" y="2153100"/>
            <a:ext cx="41373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Solución: CNN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5f5e6190f5_0_9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Kernel</a:t>
            </a:r>
            <a:endParaRPr/>
          </a:p>
        </p:txBody>
      </p:sp>
      <p:sp>
        <p:nvSpPr>
          <p:cNvPr id="195" name="Google Shape;195;g35f5e6190f5_0_95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6" name="Google Shape;196;g35f5e6190f5_0_95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g35f5e6190f5_0_95"/>
          <p:cNvSpPr txBox="1"/>
          <p:nvPr/>
        </p:nvSpPr>
        <p:spPr>
          <a:xfrm>
            <a:off x="311700" y="1017725"/>
            <a:ext cx="7379700" cy="5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Antes de entrar en detalle sobre qué es una CNN, hay que hablar de los </a:t>
            </a:r>
            <a:r>
              <a:rPr b="1" lang="es" sz="1800">
                <a:solidFill>
                  <a:schemeClr val="dk1"/>
                </a:solidFill>
              </a:rPr>
              <a:t>kernels</a:t>
            </a:r>
            <a:endParaRPr b="1" sz="1800">
              <a:solidFill>
                <a:schemeClr val="dk1"/>
              </a:solidFill>
            </a:endParaRPr>
          </a:p>
        </p:txBody>
      </p:sp>
      <p:pic>
        <p:nvPicPr>
          <p:cNvPr id="198" name="Google Shape;198;g35f5e6190f5_0_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7738" y="1736625"/>
            <a:ext cx="3888525" cy="2633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5f5e6190f5_0_10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"/>
              <a:t>¿Para qué sirven los kernels?</a:t>
            </a:r>
            <a:endParaRPr/>
          </a:p>
        </p:txBody>
      </p:sp>
      <p:sp>
        <p:nvSpPr>
          <p:cNvPr id="204" name="Google Shape;204;g35f5e6190f5_0_104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5" name="Google Shape;205;g35f5e6190f5_0_104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6" name="Google Shape;206;g35f5e6190f5_0_10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750" y="1305750"/>
            <a:ext cx="3003350" cy="2532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g35f5e6190f5_0_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6425" y="1583927"/>
            <a:ext cx="3619125" cy="198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5f5e6190f5_0_1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¿Para qué sirven </a:t>
            </a:r>
            <a:r>
              <a:rPr lang="es"/>
              <a:t>los kernels</a:t>
            </a:r>
            <a:r>
              <a:rPr lang="es"/>
              <a:t>?</a:t>
            </a:r>
            <a:endParaRPr/>
          </a:p>
        </p:txBody>
      </p:sp>
      <p:sp>
        <p:nvSpPr>
          <p:cNvPr id="213" name="Google Shape;213;g35f5e6190f5_0_116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4" name="Google Shape;214;g35f5e6190f5_0_116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5" name="Google Shape;215;g35f5e6190f5_0_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463" y="1361300"/>
            <a:ext cx="5245074" cy="312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5f5e6190f5_0_1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¿Qué relación tiene con las redes neuronales?</a:t>
            </a:r>
            <a:endParaRPr/>
          </a:p>
        </p:txBody>
      </p:sp>
      <p:sp>
        <p:nvSpPr>
          <p:cNvPr id="221" name="Google Shape;221;g35f5e6190f5_0_125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2" name="Google Shape;222;g35f5e6190f5_0_125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35f5e6190f5_0_125"/>
          <p:cNvSpPr txBox="1"/>
          <p:nvPr/>
        </p:nvSpPr>
        <p:spPr>
          <a:xfrm>
            <a:off x="452200" y="1231525"/>
            <a:ext cx="78315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Kernel </a:t>
            </a:r>
            <a:r>
              <a:rPr lang="es" sz="1800">
                <a:solidFill>
                  <a:schemeClr val="dk1"/>
                </a:solidFill>
              </a:rPr>
              <a:t>→ Extraer características de las imágenes para utilizarlas a posteriori. Detección de bordes, de caras, de objetos…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dk1"/>
                </a:solidFill>
              </a:rPr>
              <a:t>Red neuronal </a:t>
            </a:r>
            <a:r>
              <a:rPr lang="es" sz="1800">
                <a:solidFill>
                  <a:schemeClr val="dk1"/>
                </a:solidFill>
              </a:rPr>
              <a:t>→ Extraer características de los datos en las capas intermedias para utilizarlas a posteriori.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224" name="Google Shape;224;g35f5e6190f5_0_125"/>
          <p:cNvSpPr txBox="1"/>
          <p:nvPr/>
        </p:nvSpPr>
        <p:spPr>
          <a:xfrm>
            <a:off x="452200" y="3684925"/>
            <a:ext cx="482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chemeClr val="accent5"/>
                </a:solidFill>
              </a:rPr>
              <a:t>¿Y si lográramos que trabajaran juntos?</a:t>
            </a:r>
            <a:endParaRPr b="1" sz="1800"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35f5e6190f5_0_19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propone una solución</a:t>
            </a:r>
            <a:endParaRPr/>
          </a:p>
        </p:txBody>
      </p:sp>
      <p:sp>
        <p:nvSpPr>
          <p:cNvPr id="230" name="Google Shape;230;g35f5e6190f5_0_190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31" name="Google Shape;231;g35f5e6190f5_0_190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35f5e6190f5_0_190"/>
          <p:cNvSpPr txBox="1"/>
          <p:nvPr/>
        </p:nvSpPr>
        <p:spPr>
          <a:xfrm>
            <a:off x="2403150" y="4079425"/>
            <a:ext cx="433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rgbClr val="3056A9"/>
                </a:solidFill>
                <a:highlight>
                  <a:srgbClr val="F1F4FD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Backpropagation Applied to Handwritten Zip Code Recognition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33" name="Google Shape;233;g35f5e6190f5_0_1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3025" y="1379013"/>
            <a:ext cx="2385475" cy="2385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g35f5e6190f5_0_1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86813" y="1086775"/>
            <a:ext cx="2599250" cy="125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693e3eaea_0_9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Cuestiones previas</a:t>
            </a:r>
            <a:endParaRPr/>
          </a:p>
        </p:txBody>
      </p:sp>
      <p:sp>
        <p:nvSpPr>
          <p:cNvPr id="79" name="Google Shape;79;g36693e3eaea_0_91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0" name="Google Shape;80;g36693e3eaea_0_91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81" name="Google Shape;81;g36693e3eaea_0_91"/>
          <p:cNvSpPr txBox="1"/>
          <p:nvPr/>
        </p:nvSpPr>
        <p:spPr>
          <a:xfrm>
            <a:off x="433500" y="1133425"/>
            <a:ext cx="8398800" cy="3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Arial"/>
              <a:buAutoNum type="arabicPeriod"/>
            </a:pPr>
            <a:r>
              <a:rPr lang="es" sz="1800">
                <a:solidFill>
                  <a:schemeClr val="dk1"/>
                </a:solidFill>
              </a:rPr>
              <a:t>¿Qué es el </a:t>
            </a:r>
            <a:r>
              <a:rPr i="1" lang="es" sz="1800">
                <a:solidFill>
                  <a:schemeClr val="dk1"/>
                </a:solidFill>
              </a:rPr>
              <a:t>Deep Learning</a:t>
            </a:r>
            <a:r>
              <a:rPr lang="es" sz="1800">
                <a:solidFill>
                  <a:schemeClr val="dk1"/>
                </a:solidFill>
              </a:rPr>
              <a:t>?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AutoNum type="arabicPeriod"/>
            </a:pPr>
            <a:r>
              <a:rPr lang="es" sz="1800">
                <a:solidFill>
                  <a:schemeClr val="dk1"/>
                </a:solidFill>
              </a:rPr>
              <a:t>¿Qué es una neurona?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AutoNum type="arabicPeriod"/>
            </a:pPr>
            <a:r>
              <a:rPr lang="es" sz="1800">
                <a:solidFill>
                  <a:schemeClr val="dk1"/>
                </a:solidFill>
              </a:rPr>
              <a:t>¿Qué es una red neuronal?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AutoNum type="arabicPeriod"/>
            </a:pPr>
            <a:r>
              <a:rPr lang="es" sz="1800">
                <a:solidFill>
                  <a:schemeClr val="dk1"/>
                </a:solidFill>
              </a:rPr>
              <a:t>¿Cómo se programa una red neuronal?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AutoNum type="arabicPeriod"/>
            </a:pPr>
            <a:r>
              <a:rPr lang="es" sz="1800">
                <a:solidFill>
                  <a:schemeClr val="dk1"/>
                </a:solidFill>
              </a:rPr>
              <a:t>¿Cómo se </a:t>
            </a:r>
            <a:r>
              <a:rPr lang="es" sz="1800">
                <a:solidFill>
                  <a:schemeClr val="dk1"/>
                </a:solidFill>
              </a:rPr>
              <a:t>evalúa</a:t>
            </a:r>
            <a:r>
              <a:rPr lang="es" sz="1800">
                <a:solidFill>
                  <a:schemeClr val="dk1"/>
                </a:solidFill>
              </a:rPr>
              <a:t> una red neuronal?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f5e6190f5_0_1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propone una solución</a:t>
            </a:r>
            <a:endParaRPr/>
          </a:p>
        </p:txBody>
      </p:sp>
      <p:sp>
        <p:nvSpPr>
          <p:cNvPr id="240" name="Google Shape;240;g35f5e6190f5_0_157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41" name="Google Shape;241;g35f5e6190f5_0_157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35f5e6190f5_0_157"/>
          <p:cNvSpPr txBox="1"/>
          <p:nvPr/>
        </p:nvSpPr>
        <p:spPr>
          <a:xfrm>
            <a:off x="2403150" y="4079425"/>
            <a:ext cx="433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rgbClr val="3056A9"/>
                </a:solidFill>
                <a:highlight>
                  <a:srgbClr val="F1F4FD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Backpropagation Applied to Handwritten Zip Code Recognition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43" name="Google Shape;243;g35f5e6190f5_0_1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3025" y="1379013"/>
            <a:ext cx="2385475" cy="2385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4" name="Google Shape;244;g35f5e6190f5_0_157"/>
          <p:cNvGrpSpPr/>
          <p:nvPr/>
        </p:nvGrpSpPr>
        <p:grpSpPr>
          <a:xfrm>
            <a:off x="4486813" y="1042300"/>
            <a:ext cx="2599250" cy="1339200"/>
            <a:chOff x="4486813" y="1042300"/>
            <a:chExt cx="2599250" cy="1339200"/>
          </a:xfrm>
        </p:grpSpPr>
        <p:pic>
          <p:nvPicPr>
            <p:cNvPr id="245" name="Google Shape;245;g35f5e6190f5_0_15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86813" y="1086775"/>
              <a:ext cx="2599250" cy="12502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46" name="Google Shape;246;g35f5e6190f5_0_157"/>
            <p:cNvSpPr txBox="1"/>
            <p:nvPr/>
          </p:nvSpPr>
          <p:spPr>
            <a:xfrm>
              <a:off x="5289022" y="1042300"/>
              <a:ext cx="1231800" cy="133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7500">
                  <a:solidFill>
                    <a:schemeClr val="dk2"/>
                  </a:solidFill>
                </a:rPr>
                <a:t>❌</a:t>
              </a:r>
              <a:endParaRPr sz="7500">
                <a:solidFill>
                  <a:schemeClr val="dk2"/>
                </a:solidFill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5f5e6190f5_0_20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propone una solución</a:t>
            </a:r>
            <a:endParaRPr/>
          </a:p>
        </p:txBody>
      </p:sp>
      <p:sp>
        <p:nvSpPr>
          <p:cNvPr id="252" name="Google Shape;252;g35f5e6190f5_0_203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53" name="Google Shape;253;g35f5e6190f5_0_203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g35f5e6190f5_0_203"/>
          <p:cNvSpPr txBox="1"/>
          <p:nvPr/>
        </p:nvSpPr>
        <p:spPr>
          <a:xfrm>
            <a:off x="2403150" y="4079425"/>
            <a:ext cx="43377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rgbClr val="3056A9"/>
                </a:solidFill>
                <a:highlight>
                  <a:srgbClr val="F1F4FD"/>
                </a:highlight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Backpropagation Applied to Handwritten Zip Code Recognition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255" name="Google Shape;255;g35f5e6190f5_0_2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3025" y="1379013"/>
            <a:ext cx="2385475" cy="23854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6" name="Google Shape;256;g35f5e6190f5_0_203"/>
          <p:cNvGrpSpPr/>
          <p:nvPr/>
        </p:nvGrpSpPr>
        <p:grpSpPr>
          <a:xfrm>
            <a:off x="4486813" y="1042300"/>
            <a:ext cx="2599250" cy="1339200"/>
            <a:chOff x="4486813" y="1042300"/>
            <a:chExt cx="2599250" cy="1339200"/>
          </a:xfrm>
        </p:grpSpPr>
        <p:pic>
          <p:nvPicPr>
            <p:cNvPr id="257" name="Google Shape;257;g35f5e6190f5_0_203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86813" y="1086775"/>
              <a:ext cx="2599250" cy="12502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8" name="Google Shape;258;g35f5e6190f5_0_203"/>
            <p:cNvSpPr txBox="1"/>
            <p:nvPr/>
          </p:nvSpPr>
          <p:spPr>
            <a:xfrm>
              <a:off x="5295034" y="1042300"/>
              <a:ext cx="1150200" cy="133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7500">
                  <a:solidFill>
                    <a:schemeClr val="dk2"/>
                  </a:solidFill>
                </a:rPr>
                <a:t>❌</a:t>
              </a:r>
              <a:endParaRPr sz="7500">
                <a:solidFill>
                  <a:schemeClr val="dk2"/>
                </a:solidFill>
              </a:endParaRPr>
            </a:p>
          </p:txBody>
        </p:sp>
      </p:grpSp>
      <p:graphicFrame>
        <p:nvGraphicFramePr>
          <p:cNvPr id="259" name="Google Shape;259;g35f5e6190f5_0_203"/>
          <p:cNvGraphicFramePr/>
          <p:nvPr/>
        </p:nvGraphicFramePr>
        <p:xfrm>
          <a:off x="4832013" y="2693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{5C679416-5E1D-4B95-B930-7ADBD374B0AB}</a:tableStyleId>
              </a:tblPr>
              <a:tblGrid>
                <a:gridCol w="636275"/>
                <a:gridCol w="636275"/>
                <a:gridCol w="636275"/>
              </a:tblGrid>
              <a:tr h="387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w1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w2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w3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7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w4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w5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w6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71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w7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w8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w9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60" name="Google Shape;260;g35f5e6190f5_0_203"/>
          <p:cNvSpPr txBox="1"/>
          <p:nvPr/>
        </p:nvSpPr>
        <p:spPr>
          <a:xfrm>
            <a:off x="6908050" y="2780225"/>
            <a:ext cx="20013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Kernel con parámetros que se aprenden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f5e6190f5_0_2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"/>
              <a:t>Redes neuronales convolucionales (CNN)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35f5e6190f5_0_216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67" name="Google Shape;267;g35f5e6190f5_0_216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g35f5e6190f5_0_216"/>
          <p:cNvSpPr txBox="1"/>
          <p:nvPr/>
        </p:nvSpPr>
        <p:spPr>
          <a:xfrm>
            <a:off x="311700" y="1086775"/>
            <a:ext cx="7971900" cy="29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¿Recordamos los dos problemas que había? Eficiencia y capturar patrones entre píxeles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¡Ambos han desaparecido!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3056A9"/>
                </a:solidFill>
              </a:rPr>
              <a:t>Eficiencia</a:t>
            </a:r>
            <a:r>
              <a:rPr lang="es" sz="1800">
                <a:solidFill>
                  <a:schemeClr val="dk1"/>
                </a:solidFill>
              </a:rPr>
              <a:t> → Se usa el mismo kernel (y los mismos pesos) para procesar la imagen al completo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3056A9"/>
                </a:solidFill>
              </a:rPr>
              <a:t>Patrones </a:t>
            </a:r>
            <a:r>
              <a:rPr lang="es" sz="1800">
                <a:solidFill>
                  <a:schemeClr val="dk1"/>
                </a:solidFill>
              </a:rPr>
              <a:t>→ Como los kernel actúan sobre grupos de píxeles, se puede capturar la relación entre píxeles de diferentes filas y columnas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35f5e6190f5_0_2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Redes neuronales convolucionales (CNN)</a:t>
            </a:r>
            <a:endParaRPr/>
          </a:p>
        </p:txBody>
      </p:sp>
      <p:sp>
        <p:nvSpPr>
          <p:cNvPr id="274" name="Google Shape;274;g35f5e6190f5_0_230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75" name="Google Shape;275;g35f5e6190f5_0_230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g35f5e6190f5_0_2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500" y="1139600"/>
            <a:ext cx="5908976" cy="326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f5e6190f5_0_2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s"/>
              <a:t>Redes neuronales convolucionales (CNN)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2" name="Google Shape;282;g35f5e6190f5_0_245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83" name="Google Shape;283;g35f5e6190f5_0_245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g35f5e6190f5_0_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500" y="1139600"/>
            <a:ext cx="5908976" cy="3268401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g35f5e6190f5_0_245"/>
          <p:cNvSpPr/>
          <p:nvPr/>
        </p:nvSpPr>
        <p:spPr>
          <a:xfrm>
            <a:off x="4926050" y="3588700"/>
            <a:ext cx="1914600" cy="7023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35f5e6190f5_0_2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Estructura de una CNN</a:t>
            </a:r>
            <a:endParaRPr/>
          </a:p>
        </p:txBody>
      </p:sp>
      <p:sp>
        <p:nvSpPr>
          <p:cNvPr id="291" name="Google Shape;291;g35f5e6190f5_0_253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92" name="Google Shape;292;g35f5e6190f5_0_253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3" name="Google Shape;293;g35f5e6190f5_0_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2313" y="1086775"/>
            <a:ext cx="3959375" cy="345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35f5e6190f5_0_2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Hiperparámetros de una capa convolucional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35f5e6190f5_0_237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00" name="Google Shape;300;g35f5e6190f5_0_237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g35f5e6190f5_0_237"/>
          <p:cNvSpPr txBox="1"/>
          <p:nvPr/>
        </p:nvSpPr>
        <p:spPr>
          <a:xfrm>
            <a:off x="311700" y="1086775"/>
            <a:ext cx="7971900" cy="24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Tres hiperparámetros clave: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Padding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Kernel size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Stride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Vamos a analizarlos de forma interactiva: </a:t>
            </a:r>
            <a:r>
              <a:rPr lang="es" sz="1800" u="sng">
                <a:solidFill>
                  <a:schemeClr val="hlink"/>
                </a:solidFill>
                <a:hlinkClick r:id="rId3"/>
              </a:rPr>
              <a:t>https://poloclub.github.io/cnn-explainer/</a:t>
            </a:r>
            <a:r>
              <a:rPr lang="es" sz="1800">
                <a:solidFill>
                  <a:schemeClr val="dk1"/>
                </a:solidFill>
              </a:rPr>
              <a:t> 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6693e3eaea_0_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Convoluciones 2D y 3D</a:t>
            </a:r>
            <a:endParaRPr/>
          </a:p>
        </p:txBody>
      </p:sp>
      <p:sp>
        <p:nvSpPr>
          <p:cNvPr id="307" name="Google Shape;307;g36693e3eaea_0_0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08" name="Google Shape;308;g36693e3eaea_0_0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9" name="Google Shape;309;g36693e3eaea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30900" y="2432152"/>
            <a:ext cx="5682201" cy="1903524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g36693e3eaea_0_0"/>
          <p:cNvSpPr txBox="1"/>
          <p:nvPr/>
        </p:nvSpPr>
        <p:spPr>
          <a:xfrm>
            <a:off x="311700" y="1017725"/>
            <a:ext cx="79719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Cuando aplicamos una </a:t>
            </a:r>
            <a:r>
              <a:rPr b="1" lang="es" sz="1800">
                <a:solidFill>
                  <a:srgbClr val="ADC465"/>
                </a:solidFill>
              </a:rPr>
              <a:t>convolución 2D</a:t>
            </a:r>
            <a:r>
              <a:rPr lang="es" sz="1800">
                <a:solidFill>
                  <a:schemeClr val="dk1"/>
                </a:solidFill>
              </a:rPr>
              <a:t> a una imagen, el filtro solo se mueve en </a:t>
            </a:r>
            <a:r>
              <a:rPr b="1" lang="es" sz="1800">
                <a:solidFill>
                  <a:srgbClr val="ADC465"/>
                </a:solidFill>
              </a:rPr>
              <a:t>dos direcciones</a:t>
            </a:r>
            <a:r>
              <a:rPr lang="es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Dimensiones del filtro: [anchura, altura, canales (1 gris, 3 RGB)]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6693e3eaea_0_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Convoluciones 2D y 3D</a:t>
            </a:r>
            <a:endParaRPr/>
          </a:p>
        </p:txBody>
      </p:sp>
      <p:sp>
        <p:nvSpPr>
          <p:cNvPr id="316" name="Google Shape;316;g36693e3eaea_0_8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17" name="Google Shape;317;g36693e3eaea_0_8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36693e3eaea_0_8"/>
          <p:cNvSpPr txBox="1"/>
          <p:nvPr/>
        </p:nvSpPr>
        <p:spPr>
          <a:xfrm>
            <a:off x="311700" y="1017725"/>
            <a:ext cx="8213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Cuando aplicamos una </a:t>
            </a:r>
            <a:r>
              <a:rPr b="1" lang="es" sz="1800">
                <a:solidFill>
                  <a:srgbClr val="ADC465"/>
                </a:solidFill>
              </a:rPr>
              <a:t>convolución 3D</a:t>
            </a:r>
            <a:r>
              <a:rPr lang="es" sz="1800">
                <a:solidFill>
                  <a:schemeClr val="dk1"/>
                </a:solidFill>
              </a:rPr>
              <a:t> a una secuencia de imágenes, el filtro se mueve en </a:t>
            </a:r>
            <a:r>
              <a:rPr b="1" lang="es" sz="1800">
                <a:solidFill>
                  <a:srgbClr val="ADC465"/>
                </a:solidFill>
              </a:rPr>
              <a:t>tres</a:t>
            </a:r>
            <a:r>
              <a:rPr b="1" lang="es" sz="1800">
                <a:solidFill>
                  <a:srgbClr val="ADC465"/>
                </a:solidFill>
              </a:rPr>
              <a:t> direcciones</a:t>
            </a:r>
            <a:r>
              <a:rPr lang="es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800">
                <a:solidFill>
                  <a:schemeClr val="dk1"/>
                </a:solidFill>
              </a:rPr>
              <a:t>Dimensiones del filtro: [anchura, altura, profundidad, canales (1 gris, 3 RGB)]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319" name="Google Shape;319;g36693e3eaea_0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5275" y="2581175"/>
            <a:ext cx="2813450" cy="206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35f5e6190f5_0_262"/>
          <p:cNvSpPr txBox="1"/>
          <p:nvPr>
            <p:ph type="title"/>
          </p:nvPr>
        </p:nvSpPr>
        <p:spPr>
          <a:xfrm>
            <a:off x="311700" y="22876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programar una CNN!</a:t>
            </a:r>
            <a:endParaRPr/>
          </a:p>
        </p:txBody>
      </p:sp>
      <p:sp>
        <p:nvSpPr>
          <p:cNvPr id="325" name="Google Shape;325;g35f5e6190f5_0_262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26" name="Google Shape;326;g35f5e6190f5_0_262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693e3eaea_0_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Expectativas</a:t>
            </a:r>
            <a:endParaRPr/>
          </a:p>
        </p:txBody>
      </p:sp>
      <p:sp>
        <p:nvSpPr>
          <p:cNvPr id="87" name="Google Shape;87;g36693e3eaea_0_21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8" name="Google Shape;88;g36693e3eaea_0_21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89" name="Google Shape;89;g36693e3eaea_0_21"/>
          <p:cNvSpPr txBox="1"/>
          <p:nvPr/>
        </p:nvSpPr>
        <p:spPr>
          <a:xfrm>
            <a:off x="433500" y="1133425"/>
            <a:ext cx="8398800" cy="35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Tras esta sesión, sabremos:</a:t>
            </a:r>
            <a:endParaRPr sz="18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Por qué es importante procesar imágenes.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Qué es exactamente una imagen.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Qué son los kernels.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Cómo se introducen los kernel en una red neuronal.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Qué es y cómo se construye una CNN (Convolutional Neural Network)</a:t>
            </a:r>
            <a:endParaRPr i="1" sz="1800">
              <a:solidFill>
                <a:schemeClr val="dk1"/>
              </a:solidFill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Char char="●"/>
            </a:pPr>
            <a:r>
              <a:rPr lang="es" sz="1800">
                <a:solidFill>
                  <a:schemeClr val="dk1"/>
                </a:solidFill>
              </a:rPr>
              <a:t>Cómo implementar una CNN usando </a:t>
            </a:r>
            <a:r>
              <a:rPr i="1" lang="es" sz="1800">
                <a:solidFill>
                  <a:schemeClr val="dk1"/>
                </a:solidFill>
              </a:rPr>
              <a:t>Pytorch </a:t>
            </a:r>
            <a:r>
              <a:rPr lang="es" sz="1800">
                <a:solidFill>
                  <a:schemeClr val="dk1"/>
                </a:solidFill>
              </a:rPr>
              <a:t>y </a:t>
            </a:r>
            <a:r>
              <a:rPr i="1" lang="es" sz="1800">
                <a:solidFill>
                  <a:schemeClr val="dk1"/>
                </a:solidFill>
              </a:rPr>
              <a:t>Pytorch Lightning</a:t>
            </a:r>
            <a:r>
              <a:rPr lang="es" sz="1800">
                <a:solidFill>
                  <a:schemeClr val="dk1"/>
                </a:solidFill>
              </a:rPr>
              <a:t>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"/>
          <p:cNvSpPr txBox="1"/>
          <p:nvPr>
            <p:ph type="title"/>
          </p:nvPr>
        </p:nvSpPr>
        <p:spPr>
          <a:xfrm>
            <a:off x="295700" y="2150850"/>
            <a:ext cx="4270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95" name="Google Shape;95;p2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96" name="Google Shape;96;p2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7" name="Google Shape;97;p2"/>
          <p:cNvSpPr txBox="1"/>
          <p:nvPr>
            <p:ph idx="2" type="title"/>
          </p:nvPr>
        </p:nvSpPr>
        <p:spPr>
          <a:xfrm>
            <a:off x="4938125" y="1513500"/>
            <a:ext cx="3669900" cy="21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¿Por qué procesar imágenes?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¿Por qué procesar imágenes?</a:t>
            </a:r>
            <a:endParaRPr/>
          </a:p>
        </p:txBody>
      </p:sp>
      <p:sp>
        <p:nvSpPr>
          <p:cNvPr id="103" name="Google Shape;103;p3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4" name="Google Shape;104;p3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pic>
        <p:nvPicPr>
          <p:cNvPr id="105" name="Google Shape;105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200" y="2023338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4">
            <a:alphaModFix/>
          </a:blip>
          <a:srcRect b="0" l="0" r="15511" t="0"/>
          <a:stretch/>
        </p:blipFill>
        <p:spPr>
          <a:xfrm>
            <a:off x="3108525" y="2110688"/>
            <a:ext cx="2972100" cy="156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6575" y="2007638"/>
            <a:ext cx="2656522" cy="177447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3"/>
          <p:cNvSpPr txBox="1"/>
          <p:nvPr/>
        </p:nvSpPr>
        <p:spPr>
          <a:xfrm>
            <a:off x="311700" y="1017725"/>
            <a:ext cx="4306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¿Qué animal aparece en la imagen?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5f5e6190f5_0_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¿Por qué procesar imágenes?</a:t>
            </a:r>
            <a:endParaRPr/>
          </a:p>
        </p:txBody>
      </p:sp>
      <p:sp>
        <p:nvSpPr>
          <p:cNvPr id="114" name="Google Shape;114;g35f5e6190f5_0_4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15" name="Google Shape;115;g35f5e6190f5_0_4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116" name="Google Shape;116;g35f5e6190f5_0_4"/>
          <p:cNvSpPr txBox="1"/>
          <p:nvPr/>
        </p:nvSpPr>
        <p:spPr>
          <a:xfrm>
            <a:off x="311700" y="1017725"/>
            <a:ext cx="694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¿Dónde están los objetos interesantes en estas imágenes?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17" name="Google Shape;117;g35f5e6190f5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7800" y="1680175"/>
            <a:ext cx="3508400" cy="273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5f5e6190f5_0_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¿Por qué procesar imágenes?</a:t>
            </a:r>
            <a:endParaRPr/>
          </a:p>
        </p:txBody>
      </p:sp>
      <p:sp>
        <p:nvSpPr>
          <p:cNvPr id="123" name="Google Shape;123;g35f5e6190f5_0_15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4" name="Google Shape;124;g35f5e6190f5_0_15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125" name="Google Shape;125;g35f5e6190f5_0_15"/>
          <p:cNvSpPr txBox="1"/>
          <p:nvPr/>
        </p:nvSpPr>
        <p:spPr>
          <a:xfrm>
            <a:off x="311700" y="1017725"/>
            <a:ext cx="694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¿Qué anomalías hay en estas imágenes?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26" name="Google Shape;126;g35f5e6190f5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6100" y="1682075"/>
            <a:ext cx="4471800" cy="278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5f5e6190f5_0_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¿Por qué procesar imágenes?</a:t>
            </a:r>
            <a:endParaRPr/>
          </a:p>
        </p:txBody>
      </p:sp>
      <p:sp>
        <p:nvSpPr>
          <p:cNvPr id="132" name="Google Shape;132;g35f5e6190f5_0_24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3" name="Google Shape;133;g35f5e6190f5_0_24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134" name="Google Shape;134;g35f5e6190f5_0_24"/>
          <p:cNvSpPr txBox="1"/>
          <p:nvPr/>
        </p:nvSpPr>
        <p:spPr>
          <a:xfrm>
            <a:off x="311700" y="1017725"/>
            <a:ext cx="694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dk1"/>
                </a:solidFill>
              </a:rPr>
              <a:t>¿Qué señales de tráfico aparecen en estas imágenes?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35" name="Google Shape;135;g35f5e6190f5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688" y="1785775"/>
            <a:ext cx="5454626" cy="265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5f5e6190f5_0_33"/>
          <p:cNvSpPr txBox="1"/>
          <p:nvPr>
            <p:ph type="title"/>
          </p:nvPr>
        </p:nvSpPr>
        <p:spPr>
          <a:xfrm>
            <a:off x="295700" y="2150850"/>
            <a:ext cx="42705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141" name="Google Shape;141;g35f5e6190f5_0_33"/>
          <p:cNvSpPr txBox="1"/>
          <p:nvPr>
            <p:ph idx="1" type="subTitle"/>
          </p:nvPr>
        </p:nvSpPr>
        <p:spPr>
          <a:xfrm>
            <a:off x="311700" y="-39525"/>
            <a:ext cx="737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t/>
            </a:r>
            <a:endParaRPr/>
          </a:p>
        </p:txBody>
      </p:sp>
      <p:sp>
        <p:nvSpPr>
          <p:cNvPr id="142" name="Google Shape;142;g35f5e6190f5_0_33"/>
          <p:cNvSpPr txBox="1"/>
          <p:nvPr>
            <p:ph idx="12" type="sldNum"/>
          </p:nvPr>
        </p:nvSpPr>
        <p:spPr>
          <a:xfrm>
            <a:off x="8283608" y="47720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3" name="Google Shape;143;g35f5e6190f5_0_33"/>
          <p:cNvSpPr txBox="1"/>
          <p:nvPr>
            <p:ph idx="2" type="title"/>
          </p:nvPr>
        </p:nvSpPr>
        <p:spPr>
          <a:xfrm>
            <a:off x="5050275" y="1775150"/>
            <a:ext cx="3669900" cy="21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22"/>
              <a:buNone/>
            </a:pPr>
            <a:r>
              <a:rPr lang="es"/>
              <a:t>¿Qué es una imagen?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